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58" r:id="rId4"/>
    <p:sldId id="272" r:id="rId5"/>
    <p:sldId id="259" r:id="rId6"/>
    <p:sldId id="269" r:id="rId7"/>
    <p:sldId id="275" r:id="rId8"/>
    <p:sldId id="270" r:id="rId9"/>
    <p:sldId id="273" r:id="rId10"/>
    <p:sldId id="274" r:id="rId11"/>
    <p:sldId id="260" r:id="rId12"/>
    <p:sldId id="266" r:id="rId13"/>
    <p:sldId id="267" r:id="rId14"/>
    <p:sldId id="268" r:id="rId15"/>
    <p:sldId id="264" r:id="rId16"/>
    <p:sldId id="265" r:id="rId1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9F9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7F75C2-EA1E-1F45-B6E7-8B67FBF1134C}" v="5" dt="2022-06-16T09:08:27.3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9" autoAdjust="0"/>
    <p:restoredTop sz="96327"/>
  </p:normalViewPr>
  <p:slideViewPr>
    <p:cSldViewPr snapToGrid="0">
      <p:cViewPr varScale="1">
        <p:scale>
          <a:sx n="111" d="100"/>
          <a:sy n="111" d="100"/>
        </p:scale>
        <p:origin x="5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Cartel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Foglio1!$D$6</c:f>
              <c:strCache>
                <c:ptCount val="1"/>
                <c:pt idx="0">
                  <c:v>Inizio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cat>
            <c:strRef>
              <c:f>Foglio1!$C$7:$C$10</c:f>
              <c:strCache>
                <c:ptCount val="4"/>
                <c:pt idx="0">
                  <c:v>Progettazione dello schema E-R</c:v>
                </c:pt>
                <c:pt idx="1">
                  <c:v>Implementazione pratica del DB</c:v>
                </c:pt>
                <c:pt idx="2">
                  <c:v>Implementazione codice sorgente</c:v>
                </c:pt>
                <c:pt idx="3">
                  <c:v>Testing e creazione della documentazione</c:v>
                </c:pt>
              </c:strCache>
            </c:strRef>
          </c:cat>
          <c:val>
            <c:numRef>
              <c:f>Foglio1!$D$7:$D$10</c:f>
              <c:numCache>
                <c:formatCode>d\-mmm</c:formatCode>
                <c:ptCount val="4"/>
                <c:pt idx="0">
                  <c:v>44723</c:v>
                </c:pt>
                <c:pt idx="1">
                  <c:v>44725</c:v>
                </c:pt>
                <c:pt idx="2">
                  <c:v>44726</c:v>
                </c:pt>
                <c:pt idx="3">
                  <c:v>44728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B07-447E-BE00-30A0DAC6118F}"/>
            </c:ext>
          </c:extLst>
        </c:ser>
        <c:ser>
          <c:idx val="1"/>
          <c:order val="1"/>
          <c:tx>
            <c:strRef>
              <c:f>Foglio1!$F$6</c:f>
              <c:strCache>
                <c:ptCount val="1"/>
                <c:pt idx="0">
                  <c:v>Durata</c:v>
                </c:pt>
              </c:strCache>
            </c:strRef>
          </c:tx>
          <c:spPr>
            <a:solidFill>
              <a:schemeClr val="tx2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Foglio1!$C$7:$C$10</c:f>
              <c:strCache>
                <c:ptCount val="4"/>
                <c:pt idx="0">
                  <c:v>Progettazione dello schema E-R</c:v>
                </c:pt>
                <c:pt idx="1">
                  <c:v>Implementazione pratica del DB</c:v>
                </c:pt>
                <c:pt idx="2">
                  <c:v>Implementazione codice sorgente</c:v>
                </c:pt>
                <c:pt idx="3">
                  <c:v>Testing e creazione della documentazione</c:v>
                </c:pt>
              </c:strCache>
            </c:strRef>
          </c:cat>
          <c:val>
            <c:numRef>
              <c:f>Foglio1!$F$7:$F$10</c:f>
              <c:numCache>
                <c:formatCode>General</c:formatCode>
                <c:ptCount val="4"/>
                <c:pt idx="0">
                  <c:v>2</c:v>
                </c:pt>
                <c:pt idx="1">
                  <c:v>1</c:v>
                </c:pt>
                <c:pt idx="2">
                  <c:v>2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B07-447E-BE00-30A0DAC611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084405727"/>
        <c:axId val="1084402399"/>
      </c:barChart>
      <c:catAx>
        <c:axId val="1084405727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084402399"/>
        <c:crosses val="autoZero"/>
        <c:auto val="1"/>
        <c:lblAlgn val="ctr"/>
        <c:lblOffset val="100"/>
        <c:noMultiLvlLbl val="0"/>
      </c:catAx>
      <c:valAx>
        <c:axId val="1084402399"/>
        <c:scaling>
          <c:orientation val="minMax"/>
        </c:scaling>
        <c:delete val="0"/>
        <c:axPos val="t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d\-mmm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08440572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0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media/image1.png>
</file>

<file path=ppt/media/image10.jp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png>
</file>

<file path=ppt/media/image3.png>
</file>

<file path=ppt/media/image4.png>
</file>

<file path=ppt/media/image5.png>
</file>

<file path=ppt/media/image6.sv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9E394D4-4E30-C92B-61F0-BB7110ECBF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D69FD1-93DA-7336-3755-F744C8E31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078FFAE-6F6E-A872-C5BE-1F379231E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93A8F-86EC-442E-832B-D200766A41CA}" type="datetimeFigureOut">
              <a:rPr lang="it-IT" smtClean="0"/>
              <a:t>20/06/2022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085A372-F51A-8F24-0742-BC652F6E4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2AD4CAF-AD63-0D14-A622-C636C3D89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3472-313F-4D63-BEC9-1EE19F4E625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8576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51135A6-F441-8EB2-6620-6CADCD0C3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40BFDF1-89DB-FAE1-4962-DA05B4F9B5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F43DA93-D64C-0AB0-81B2-6E415E1E4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93A8F-86EC-442E-832B-D200766A41CA}" type="datetimeFigureOut">
              <a:rPr lang="it-IT" smtClean="0"/>
              <a:t>20/06/2022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879F2DD-830A-7E58-28F9-19F72B937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6FF7954-6931-D49C-5015-1E78B4B5B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3472-313F-4D63-BEC9-1EE19F4E625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9028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F054CA6D-4007-D1B7-E9B8-AB4E681F1C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72266C1-9C11-D843-07B1-5E1E967E3B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2B08EF5-9E96-7676-93A8-8DDB5DEBF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93A8F-86EC-442E-832B-D200766A41CA}" type="datetimeFigureOut">
              <a:rPr lang="it-IT" smtClean="0"/>
              <a:t>20/06/2022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E3F5A0E-6204-BA60-6A42-2AD0EF3E0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8F93EE0-8B52-4EAF-65B8-1A6899DA2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3472-313F-4D63-BEC9-1EE19F4E625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6775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90D152-187B-110A-208A-5B3EFFA93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25C600E-132B-D219-C155-684C8E3A6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D14C124-BF2A-5C77-CA61-3D664C8EB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93A8F-86EC-442E-832B-D200766A41CA}" type="datetimeFigureOut">
              <a:rPr lang="it-IT" smtClean="0"/>
              <a:t>20/06/2022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7B48F57-6BFF-4E1C-F8B9-3BD5EC148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00548C9-7620-C9A7-C992-ABF322C26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3472-313F-4D63-BEC9-1EE19F4E625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7465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322F15-643A-9065-643D-CAA625356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F708559-F09C-03E0-646E-65441CDACB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B3AE0EC-86C7-0D07-3A39-25CA64E43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93A8F-86EC-442E-832B-D200766A41CA}" type="datetimeFigureOut">
              <a:rPr lang="it-IT" smtClean="0"/>
              <a:t>20/06/2022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E5E9BAF-BC9E-EAAE-417A-255621383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3754530-4CF9-9B47-A227-08F8A2D15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3472-313F-4D63-BEC9-1EE19F4E625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3549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64A7E8D-9CF1-1A5C-8591-DBD115B6A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8D4D77F-0B23-F09E-8C6D-FA050ECCF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25D996A-E00D-A2D9-C0A5-5BF1F56841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DE6CA33-059E-C173-6F61-3E820C1CD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93A8F-86EC-442E-832B-D200766A41CA}" type="datetimeFigureOut">
              <a:rPr lang="it-IT" smtClean="0"/>
              <a:t>20/06/2022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390840A-D472-42A4-824E-97D52CF9F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76DE207-AB23-9EB5-8320-1D6D31773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3472-313F-4D63-BEC9-1EE19F4E625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7604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2637752-B9D5-08D2-1F89-69DA92DBB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2C4325B-9711-300D-3A35-303074F55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0A4B606-C3A1-8EDE-B31D-D39E086DF9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93184BD-969F-10B1-9CCA-216A2CAA21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0B20BC4C-3EAE-E7DF-6CD9-501096AAA5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4F034A1B-C3BF-E8B1-51B7-3C0DF4273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93A8F-86EC-442E-832B-D200766A41CA}" type="datetimeFigureOut">
              <a:rPr lang="it-IT" smtClean="0"/>
              <a:t>20/06/2022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7877E942-4AE8-E78C-D3E3-3DB06E42F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C973A85D-3955-0262-903C-42D1972FF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3472-313F-4D63-BEC9-1EE19F4E625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6760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63DDC17-A085-C753-A9C6-E5545CFAC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D71EE94-9A60-5801-88E9-0C600D432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93A8F-86EC-442E-832B-D200766A41CA}" type="datetimeFigureOut">
              <a:rPr lang="it-IT" smtClean="0"/>
              <a:t>20/06/2022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A459D1D-D0C0-9532-779A-21551D3B1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F17EDC6-2E78-02C3-F47A-726797BB8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3472-313F-4D63-BEC9-1EE19F4E625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1362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egnaposto immagine 13">
            <a:extLst>
              <a:ext uri="{FF2B5EF4-FFF2-40B4-BE49-F238E27FC236}">
                <a16:creationId xmlns:a16="http://schemas.microsoft.com/office/drawing/2014/main" id="{1D9B9831-8B69-2C15-2543-9DF0F4A4B2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970963" y="1937982"/>
            <a:ext cx="1658203" cy="1658202"/>
          </a:xfrm>
          <a:custGeom>
            <a:avLst/>
            <a:gdLst>
              <a:gd name="connsiteX0" fmla="*/ 1429583 w 2859206"/>
              <a:gd name="connsiteY0" fmla="*/ 0 h 2859204"/>
              <a:gd name="connsiteX1" fmla="*/ 1429623 w 2859206"/>
              <a:gd name="connsiteY1" fmla="*/ 0 h 2859204"/>
              <a:gd name="connsiteX2" fmla="*/ 1575772 w 2859206"/>
              <a:gd name="connsiteY2" fmla="*/ 7380 h 2859204"/>
              <a:gd name="connsiteX3" fmla="*/ 2859206 w 2859206"/>
              <a:gd name="connsiteY3" fmla="*/ 1429602 h 2859204"/>
              <a:gd name="connsiteX4" fmla="*/ 1575772 w 2859206"/>
              <a:gd name="connsiteY4" fmla="*/ 2851824 h 2859204"/>
              <a:gd name="connsiteX5" fmla="*/ 1429623 w 2859206"/>
              <a:gd name="connsiteY5" fmla="*/ 2859204 h 2859204"/>
              <a:gd name="connsiteX6" fmla="*/ 1429584 w 2859206"/>
              <a:gd name="connsiteY6" fmla="*/ 2859204 h 2859204"/>
              <a:gd name="connsiteX7" fmla="*/ 1283435 w 2859206"/>
              <a:gd name="connsiteY7" fmla="*/ 2851824 h 2859204"/>
              <a:gd name="connsiteX8" fmla="*/ 0 w 2859206"/>
              <a:gd name="connsiteY8" fmla="*/ 1429602 h 2859204"/>
              <a:gd name="connsiteX9" fmla="*/ 1283435 w 2859206"/>
              <a:gd name="connsiteY9" fmla="*/ 7380 h 2859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59206" h="2859204">
                <a:moveTo>
                  <a:pt x="1429583" y="0"/>
                </a:moveTo>
                <a:lnTo>
                  <a:pt x="1429623" y="0"/>
                </a:lnTo>
                <a:lnTo>
                  <a:pt x="1575772" y="7380"/>
                </a:lnTo>
                <a:cubicBezTo>
                  <a:pt x="2296658" y="80590"/>
                  <a:pt x="2859206" y="689401"/>
                  <a:pt x="2859206" y="1429602"/>
                </a:cubicBezTo>
                <a:cubicBezTo>
                  <a:pt x="2859206" y="2169803"/>
                  <a:pt x="2296658" y="2778614"/>
                  <a:pt x="1575772" y="2851824"/>
                </a:cubicBezTo>
                <a:lnTo>
                  <a:pt x="1429623" y="2859204"/>
                </a:lnTo>
                <a:lnTo>
                  <a:pt x="1429584" y="2859204"/>
                </a:lnTo>
                <a:lnTo>
                  <a:pt x="1283435" y="2851824"/>
                </a:lnTo>
                <a:cubicBezTo>
                  <a:pt x="562549" y="2778614"/>
                  <a:pt x="0" y="2169803"/>
                  <a:pt x="0" y="1429602"/>
                </a:cubicBezTo>
                <a:cubicBezTo>
                  <a:pt x="0" y="689401"/>
                  <a:pt x="562549" y="80590"/>
                  <a:pt x="1283435" y="738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100"/>
            </a:lvl1pPr>
          </a:lstStyle>
          <a:p>
            <a:endParaRPr lang="it-IT" dirty="0"/>
          </a:p>
        </p:txBody>
      </p:sp>
      <p:sp>
        <p:nvSpPr>
          <p:cNvPr id="15" name="Segnaposto immagine 14">
            <a:extLst>
              <a:ext uri="{FF2B5EF4-FFF2-40B4-BE49-F238E27FC236}">
                <a16:creationId xmlns:a16="http://schemas.microsoft.com/office/drawing/2014/main" id="{E177B74B-8FC2-5C11-28BF-63B597A701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68253" y="1937982"/>
            <a:ext cx="1658203" cy="1658202"/>
          </a:xfrm>
          <a:custGeom>
            <a:avLst/>
            <a:gdLst>
              <a:gd name="connsiteX0" fmla="*/ 1429583 w 2859206"/>
              <a:gd name="connsiteY0" fmla="*/ 0 h 2859204"/>
              <a:gd name="connsiteX1" fmla="*/ 1429623 w 2859206"/>
              <a:gd name="connsiteY1" fmla="*/ 0 h 2859204"/>
              <a:gd name="connsiteX2" fmla="*/ 1575772 w 2859206"/>
              <a:gd name="connsiteY2" fmla="*/ 7380 h 2859204"/>
              <a:gd name="connsiteX3" fmla="*/ 2859206 w 2859206"/>
              <a:gd name="connsiteY3" fmla="*/ 1429602 h 2859204"/>
              <a:gd name="connsiteX4" fmla="*/ 1575772 w 2859206"/>
              <a:gd name="connsiteY4" fmla="*/ 2851824 h 2859204"/>
              <a:gd name="connsiteX5" fmla="*/ 1429623 w 2859206"/>
              <a:gd name="connsiteY5" fmla="*/ 2859204 h 2859204"/>
              <a:gd name="connsiteX6" fmla="*/ 1429584 w 2859206"/>
              <a:gd name="connsiteY6" fmla="*/ 2859204 h 2859204"/>
              <a:gd name="connsiteX7" fmla="*/ 1283435 w 2859206"/>
              <a:gd name="connsiteY7" fmla="*/ 2851824 h 2859204"/>
              <a:gd name="connsiteX8" fmla="*/ 0 w 2859206"/>
              <a:gd name="connsiteY8" fmla="*/ 1429602 h 2859204"/>
              <a:gd name="connsiteX9" fmla="*/ 1283435 w 2859206"/>
              <a:gd name="connsiteY9" fmla="*/ 7380 h 2859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59206" h="2859204">
                <a:moveTo>
                  <a:pt x="1429583" y="0"/>
                </a:moveTo>
                <a:lnTo>
                  <a:pt x="1429623" y="0"/>
                </a:lnTo>
                <a:lnTo>
                  <a:pt x="1575772" y="7380"/>
                </a:lnTo>
                <a:cubicBezTo>
                  <a:pt x="2296658" y="80590"/>
                  <a:pt x="2859206" y="689401"/>
                  <a:pt x="2859206" y="1429602"/>
                </a:cubicBezTo>
                <a:cubicBezTo>
                  <a:pt x="2859206" y="2169803"/>
                  <a:pt x="2296658" y="2778614"/>
                  <a:pt x="1575772" y="2851824"/>
                </a:cubicBezTo>
                <a:lnTo>
                  <a:pt x="1429623" y="2859204"/>
                </a:lnTo>
                <a:lnTo>
                  <a:pt x="1429584" y="2859204"/>
                </a:lnTo>
                <a:lnTo>
                  <a:pt x="1283435" y="2851824"/>
                </a:lnTo>
                <a:cubicBezTo>
                  <a:pt x="562549" y="2778614"/>
                  <a:pt x="0" y="2169803"/>
                  <a:pt x="0" y="1429602"/>
                </a:cubicBezTo>
                <a:cubicBezTo>
                  <a:pt x="0" y="689401"/>
                  <a:pt x="562549" y="80590"/>
                  <a:pt x="1283435" y="738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100"/>
            </a:lvl1pPr>
          </a:lstStyle>
          <a:p>
            <a:endParaRPr lang="it-IT" dirty="0"/>
          </a:p>
        </p:txBody>
      </p:sp>
      <p:sp>
        <p:nvSpPr>
          <p:cNvPr id="16" name="Segnaposto immagine 15">
            <a:extLst>
              <a:ext uri="{FF2B5EF4-FFF2-40B4-BE49-F238E27FC236}">
                <a16:creationId xmlns:a16="http://schemas.microsoft.com/office/drawing/2014/main" id="{2BB86EC3-95E7-E339-0BEF-E40BB6F8358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65543" y="1937982"/>
            <a:ext cx="1658203" cy="1658202"/>
          </a:xfrm>
          <a:custGeom>
            <a:avLst/>
            <a:gdLst>
              <a:gd name="connsiteX0" fmla="*/ 1429583 w 2859206"/>
              <a:gd name="connsiteY0" fmla="*/ 0 h 2859204"/>
              <a:gd name="connsiteX1" fmla="*/ 1429623 w 2859206"/>
              <a:gd name="connsiteY1" fmla="*/ 0 h 2859204"/>
              <a:gd name="connsiteX2" fmla="*/ 1575772 w 2859206"/>
              <a:gd name="connsiteY2" fmla="*/ 7380 h 2859204"/>
              <a:gd name="connsiteX3" fmla="*/ 2859206 w 2859206"/>
              <a:gd name="connsiteY3" fmla="*/ 1429602 h 2859204"/>
              <a:gd name="connsiteX4" fmla="*/ 1575772 w 2859206"/>
              <a:gd name="connsiteY4" fmla="*/ 2851824 h 2859204"/>
              <a:gd name="connsiteX5" fmla="*/ 1429623 w 2859206"/>
              <a:gd name="connsiteY5" fmla="*/ 2859204 h 2859204"/>
              <a:gd name="connsiteX6" fmla="*/ 1429584 w 2859206"/>
              <a:gd name="connsiteY6" fmla="*/ 2859204 h 2859204"/>
              <a:gd name="connsiteX7" fmla="*/ 1283435 w 2859206"/>
              <a:gd name="connsiteY7" fmla="*/ 2851824 h 2859204"/>
              <a:gd name="connsiteX8" fmla="*/ 0 w 2859206"/>
              <a:gd name="connsiteY8" fmla="*/ 1429602 h 2859204"/>
              <a:gd name="connsiteX9" fmla="*/ 1283435 w 2859206"/>
              <a:gd name="connsiteY9" fmla="*/ 7380 h 2859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59206" h="2859204">
                <a:moveTo>
                  <a:pt x="1429583" y="0"/>
                </a:moveTo>
                <a:lnTo>
                  <a:pt x="1429623" y="0"/>
                </a:lnTo>
                <a:lnTo>
                  <a:pt x="1575772" y="7380"/>
                </a:lnTo>
                <a:cubicBezTo>
                  <a:pt x="2296658" y="80590"/>
                  <a:pt x="2859206" y="689401"/>
                  <a:pt x="2859206" y="1429602"/>
                </a:cubicBezTo>
                <a:cubicBezTo>
                  <a:pt x="2859206" y="2169803"/>
                  <a:pt x="2296658" y="2778614"/>
                  <a:pt x="1575772" y="2851824"/>
                </a:cubicBezTo>
                <a:lnTo>
                  <a:pt x="1429623" y="2859204"/>
                </a:lnTo>
                <a:lnTo>
                  <a:pt x="1429584" y="2859204"/>
                </a:lnTo>
                <a:lnTo>
                  <a:pt x="1283435" y="2851824"/>
                </a:lnTo>
                <a:cubicBezTo>
                  <a:pt x="562549" y="2778614"/>
                  <a:pt x="0" y="2169803"/>
                  <a:pt x="0" y="1429602"/>
                </a:cubicBezTo>
                <a:cubicBezTo>
                  <a:pt x="0" y="689401"/>
                  <a:pt x="562549" y="80590"/>
                  <a:pt x="1283435" y="738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100"/>
            </a:lvl1pPr>
          </a:lstStyle>
          <a:p>
            <a:endParaRPr lang="it-IT" dirty="0"/>
          </a:p>
        </p:txBody>
      </p:sp>
      <p:sp>
        <p:nvSpPr>
          <p:cNvPr id="17" name="Segnaposto immagine 16">
            <a:extLst>
              <a:ext uri="{FF2B5EF4-FFF2-40B4-BE49-F238E27FC236}">
                <a16:creationId xmlns:a16="http://schemas.microsoft.com/office/drawing/2014/main" id="{09E776EF-96F3-49AE-6239-2C1C0A521CF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562833" y="1937982"/>
            <a:ext cx="1658203" cy="1658202"/>
          </a:xfrm>
          <a:custGeom>
            <a:avLst/>
            <a:gdLst>
              <a:gd name="connsiteX0" fmla="*/ 1429583 w 2859206"/>
              <a:gd name="connsiteY0" fmla="*/ 0 h 2859204"/>
              <a:gd name="connsiteX1" fmla="*/ 1429623 w 2859206"/>
              <a:gd name="connsiteY1" fmla="*/ 0 h 2859204"/>
              <a:gd name="connsiteX2" fmla="*/ 1575772 w 2859206"/>
              <a:gd name="connsiteY2" fmla="*/ 7380 h 2859204"/>
              <a:gd name="connsiteX3" fmla="*/ 2859206 w 2859206"/>
              <a:gd name="connsiteY3" fmla="*/ 1429602 h 2859204"/>
              <a:gd name="connsiteX4" fmla="*/ 1575772 w 2859206"/>
              <a:gd name="connsiteY4" fmla="*/ 2851824 h 2859204"/>
              <a:gd name="connsiteX5" fmla="*/ 1429623 w 2859206"/>
              <a:gd name="connsiteY5" fmla="*/ 2859204 h 2859204"/>
              <a:gd name="connsiteX6" fmla="*/ 1429584 w 2859206"/>
              <a:gd name="connsiteY6" fmla="*/ 2859204 h 2859204"/>
              <a:gd name="connsiteX7" fmla="*/ 1283435 w 2859206"/>
              <a:gd name="connsiteY7" fmla="*/ 2851824 h 2859204"/>
              <a:gd name="connsiteX8" fmla="*/ 0 w 2859206"/>
              <a:gd name="connsiteY8" fmla="*/ 1429602 h 2859204"/>
              <a:gd name="connsiteX9" fmla="*/ 1283435 w 2859206"/>
              <a:gd name="connsiteY9" fmla="*/ 7380 h 2859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59206" h="2859204">
                <a:moveTo>
                  <a:pt x="1429583" y="0"/>
                </a:moveTo>
                <a:lnTo>
                  <a:pt x="1429623" y="0"/>
                </a:lnTo>
                <a:lnTo>
                  <a:pt x="1575772" y="7380"/>
                </a:lnTo>
                <a:cubicBezTo>
                  <a:pt x="2296658" y="80590"/>
                  <a:pt x="2859206" y="689401"/>
                  <a:pt x="2859206" y="1429602"/>
                </a:cubicBezTo>
                <a:cubicBezTo>
                  <a:pt x="2859206" y="2169803"/>
                  <a:pt x="2296658" y="2778614"/>
                  <a:pt x="1575772" y="2851824"/>
                </a:cubicBezTo>
                <a:lnTo>
                  <a:pt x="1429623" y="2859204"/>
                </a:lnTo>
                <a:lnTo>
                  <a:pt x="1429584" y="2859204"/>
                </a:lnTo>
                <a:lnTo>
                  <a:pt x="1283435" y="2851824"/>
                </a:lnTo>
                <a:cubicBezTo>
                  <a:pt x="562549" y="2778614"/>
                  <a:pt x="0" y="2169803"/>
                  <a:pt x="0" y="1429602"/>
                </a:cubicBezTo>
                <a:cubicBezTo>
                  <a:pt x="0" y="689401"/>
                  <a:pt x="562549" y="80590"/>
                  <a:pt x="1283435" y="738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100"/>
            </a:lvl1pPr>
          </a:lstStyle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1544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3532A8-0C19-BCCB-02DC-536E0E6FD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E855EB8-3965-B7AB-1634-1E56627C1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E3E85CC-A5F3-441F-AC81-39681423C1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072B61D-CA40-61FB-A42F-D95B37D07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93A8F-86EC-442E-832B-D200766A41CA}" type="datetimeFigureOut">
              <a:rPr lang="it-IT" smtClean="0"/>
              <a:t>20/06/2022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F483180-91E9-44E3-BF3D-235C9849C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1CCD33E-570F-E42C-741A-63CF1116E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3472-313F-4D63-BEC9-1EE19F4E625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5754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F2D2686-D029-C03F-93FD-26DDD7DEC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985FE2B1-6678-F69D-BAB1-0A20EBFE3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1C2B619-9CF9-8438-A7E9-B11BD071B4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9E6AC8F-899F-9442-5520-E8544EBF2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93A8F-86EC-442E-832B-D200766A41CA}" type="datetimeFigureOut">
              <a:rPr lang="it-IT" smtClean="0"/>
              <a:t>20/06/2022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DCA7ED7-2B81-DCBC-C168-D890914AA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A9E0EE3-E92C-F899-6455-6D72123D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3472-313F-4D63-BEC9-1EE19F4E625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39349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B704449-3740-F039-FB48-46DD47F40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A13AA7D-567F-F231-0A15-2FAA3D9C3C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BF9A7F8-5CE3-9C57-2826-77D0C1E542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793A8F-86EC-442E-832B-D200766A41CA}" type="datetimeFigureOut">
              <a:rPr lang="it-IT" smtClean="0"/>
              <a:t>20/06/2022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A3DE435-D13F-7E60-D550-8277DABB11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D6C42C4-C353-C40F-E520-D9E0241DA8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ED3472-313F-4D63-BEC9-1EE19F4E625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8434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openxmlformats.org/officeDocument/2006/relationships/image" Target="../media/image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6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6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21.jpg"/><Relationship Id="rId7" Type="http://schemas.openxmlformats.org/officeDocument/2006/relationships/image" Target="../media/image5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GingermanSP7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github.com/chiaracit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TheDuke22" TargetMode="External"/><Relationship Id="rId5" Type="http://schemas.openxmlformats.org/officeDocument/2006/relationships/hyperlink" Target="https://github.com/GingermanSP7/IsolaEvent" TargetMode="External"/><Relationship Id="rId4" Type="http://schemas.openxmlformats.org/officeDocument/2006/relationships/image" Target="../media/image24.png"/><Relationship Id="rId9" Type="http://schemas.openxmlformats.org/officeDocument/2006/relationships/hyperlink" Target="https://github.com/AlfioA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6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6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02E7BF1-DFD0-7FFE-07CA-FFBA55FEEE01}"/>
              </a:ext>
            </a:extLst>
          </p:cNvPr>
          <p:cNvSpPr txBox="1"/>
          <p:nvPr/>
        </p:nvSpPr>
        <p:spPr>
          <a:xfrm>
            <a:off x="422031" y="410309"/>
            <a:ext cx="1157163" cy="2619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1200" dirty="0">
                <a:solidFill>
                  <a:schemeClr val="bg1"/>
                </a:solidFill>
                <a:latin typeface="Montserrat" panose="00000500000000000000" pitchFamily="2" charset="0"/>
              </a:rPr>
              <a:t>Code to Work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19225C8-A531-6B7E-E83F-E8763BF01F7F}"/>
              </a:ext>
            </a:extLst>
          </p:cNvPr>
          <p:cNvSpPr txBox="1"/>
          <p:nvPr/>
        </p:nvSpPr>
        <p:spPr>
          <a:xfrm>
            <a:off x="422031" y="2625279"/>
            <a:ext cx="6049107" cy="584775"/>
          </a:xfrm>
          <a:prstGeom prst="rect">
            <a:avLst/>
          </a:prstGeom>
          <a:noFill/>
        </p:spPr>
        <p:txBody>
          <a:bodyPr wrap="none" rtlCol="0" anchor="b">
            <a:noAutofit/>
          </a:bodyPr>
          <a:lstStyle/>
          <a:p>
            <a:endParaRPr lang="it-IT" sz="44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FA66460-F0E5-509E-8CC6-78D1999311FD}"/>
              </a:ext>
            </a:extLst>
          </p:cNvPr>
          <p:cNvSpPr txBox="1"/>
          <p:nvPr/>
        </p:nvSpPr>
        <p:spPr>
          <a:xfrm>
            <a:off x="869940" y="3429000"/>
            <a:ext cx="6049107" cy="584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it-IT" sz="2800" dirty="0">
                <a:solidFill>
                  <a:schemeClr val="bg1"/>
                </a:solidFill>
                <a:latin typeface="Montserrat" panose="00000500000000000000" pitchFamily="2" charset="0"/>
              </a:rPr>
              <a:t>Il sistema di prenotazione eventi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947E6E12-43B0-92BA-7B74-6B77209EFA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334" y="152318"/>
            <a:ext cx="1561285" cy="785609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4F2E7D2E-8386-BF71-6F5A-134312C5C7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031" y="1010358"/>
            <a:ext cx="6944927" cy="2558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7545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92450" y="842751"/>
            <a:ext cx="10982980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Suddivisione del lavoro in macro task</a:t>
            </a: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57" name="CasellaDiTesto 56">
            <a:extLst>
              <a:ext uri="{FF2B5EF4-FFF2-40B4-BE49-F238E27FC236}">
                <a16:creationId xmlns:a16="http://schemas.microsoft.com/office/drawing/2014/main" id="{520EEBF2-FF2F-AE7F-0A32-B1B0BACCB949}"/>
              </a:ext>
            </a:extLst>
          </p:cNvPr>
          <p:cNvSpPr txBox="1"/>
          <p:nvPr/>
        </p:nvSpPr>
        <p:spPr>
          <a:xfrm>
            <a:off x="516570" y="2366275"/>
            <a:ext cx="5322237" cy="875581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it-IT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Testing e creazione della documentazione finale</a:t>
            </a:r>
          </a:p>
        </p:txBody>
      </p:sp>
      <p:pic>
        <p:nvPicPr>
          <p:cNvPr id="4" name="Immagine 3" descr="Immagine che contiene testo, documento&#10;&#10;Descrizione generata automaticamente">
            <a:extLst>
              <a:ext uri="{FF2B5EF4-FFF2-40B4-BE49-F238E27FC236}">
                <a16:creationId xmlns:a16="http://schemas.microsoft.com/office/drawing/2014/main" id="{2FE65DCB-C6DF-053A-70D1-E79A1CAFD2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2324" y="842751"/>
            <a:ext cx="3593106" cy="5389659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D27DFBFA-C8D4-6A28-A091-9BD36F87C99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235" y="3616145"/>
            <a:ext cx="3546905" cy="1083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445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92450" y="842751"/>
            <a:ext cx="10982980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Approccio al lavoro</a:t>
            </a: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49" name="CasellaDiTesto 48">
            <a:extLst>
              <a:ext uri="{FF2B5EF4-FFF2-40B4-BE49-F238E27FC236}">
                <a16:creationId xmlns:a16="http://schemas.microsoft.com/office/drawing/2014/main" id="{C6330C48-2529-1061-FD14-B5058BBA1096}"/>
              </a:ext>
            </a:extLst>
          </p:cNvPr>
          <p:cNvSpPr txBox="1"/>
          <p:nvPr/>
        </p:nvSpPr>
        <p:spPr>
          <a:xfrm>
            <a:off x="10900111" y="1605278"/>
            <a:ext cx="958075" cy="288032"/>
          </a:xfrm>
          <a:prstGeom prst="rect">
            <a:avLst/>
          </a:prstGeom>
          <a:noFill/>
        </p:spPr>
        <p:txBody>
          <a:bodyPr wrap="square" numCol="1" spcCol="360000" rtlCol="0" anchor="b">
            <a:noAutofit/>
          </a:bodyPr>
          <a:lstStyle/>
          <a:p>
            <a:pPr algn="ctr"/>
            <a:r>
              <a:rPr lang="it-IT" sz="900" dirty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12</a:t>
            </a:r>
            <a:endParaRPr lang="it-IT" sz="1000" b="1" dirty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graphicFrame>
        <p:nvGraphicFramePr>
          <p:cNvPr id="76" name="Grafico 75">
            <a:extLst>
              <a:ext uri="{FF2B5EF4-FFF2-40B4-BE49-F238E27FC236}">
                <a16:creationId xmlns:a16="http://schemas.microsoft.com/office/drawing/2014/main" id="{07D15A4D-A6EA-028C-0649-0A6D6F9CDDD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51282252"/>
              </p:ext>
            </p:extLst>
          </p:nvPr>
        </p:nvGraphicFramePr>
        <p:xfrm>
          <a:off x="1185131" y="1601067"/>
          <a:ext cx="9639300" cy="46243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7457523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igura a mano libera: forma 12">
            <a:extLst>
              <a:ext uri="{FF2B5EF4-FFF2-40B4-BE49-F238E27FC236}">
                <a16:creationId xmlns:a16="http://schemas.microsoft.com/office/drawing/2014/main" id="{1833DC33-162B-A47D-311F-E8462959FB1C}"/>
              </a:ext>
            </a:extLst>
          </p:cNvPr>
          <p:cNvSpPr/>
          <p:nvPr/>
        </p:nvSpPr>
        <p:spPr>
          <a:xfrm>
            <a:off x="516570" y="1779230"/>
            <a:ext cx="11158860" cy="5078770"/>
          </a:xfrm>
          <a:custGeom>
            <a:avLst/>
            <a:gdLst>
              <a:gd name="connsiteX0" fmla="*/ 145566 w 11158860"/>
              <a:gd name="connsiteY0" fmla="*/ 0 h 5078770"/>
              <a:gd name="connsiteX1" fmla="*/ 11013294 w 11158860"/>
              <a:gd name="connsiteY1" fmla="*/ 0 h 5078770"/>
              <a:gd name="connsiteX2" fmla="*/ 11158860 w 11158860"/>
              <a:gd name="connsiteY2" fmla="*/ 145566 h 5078770"/>
              <a:gd name="connsiteX3" fmla="*/ 11158860 w 11158860"/>
              <a:gd name="connsiteY3" fmla="*/ 5078770 h 5078770"/>
              <a:gd name="connsiteX4" fmla="*/ 0 w 11158860"/>
              <a:gd name="connsiteY4" fmla="*/ 5078770 h 5078770"/>
              <a:gd name="connsiteX5" fmla="*/ 0 w 11158860"/>
              <a:gd name="connsiteY5" fmla="*/ 145566 h 5078770"/>
              <a:gd name="connsiteX6" fmla="*/ 145566 w 11158860"/>
              <a:gd name="connsiteY6" fmla="*/ 0 h 5078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158860" h="5078770">
                <a:moveTo>
                  <a:pt x="145566" y="0"/>
                </a:moveTo>
                <a:lnTo>
                  <a:pt x="11013294" y="0"/>
                </a:lnTo>
                <a:cubicBezTo>
                  <a:pt x="11093688" y="0"/>
                  <a:pt x="11158860" y="65172"/>
                  <a:pt x="11158860" y="145566"/>
                </a:cubicBezTo>
                <a:lnTo>
                  <a:pt x="11158860" y="5078770"/>
                </a:lnTo>
                <a:lnTo>
                  <a:pt x="0" y="5078770"/>
                </a:lnTo>
                <a:lnTo>
                  <a:pt x="0" y="145566"/>
                </a:lnTo>
                <a:cubicBezTo>
                  <a:pt x="0" y="65172"/>
                  <a:pt x="65172" y="0"/>
                  <a:pt x="145566" y="0"/>
                </a:cubicBezTo>
                <a:close/>
              </a:path>
            </a:pathLst>
          </a:custGeom>
          <a:solidFill>
            <a:srgbClr val="F9F9F9"/>
          </a:solidFill>
          <a:ln>
            <a:noFill/>
          </a:ln>
          <a:effectLst>
            <a:outerShdw blurRad="152400" dist="762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92450" y="842751"/>
            <a:ext cx="10982980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Adesso, un po’ di codice </a:t>
            </a:r>
            <a:r>
              <a:rPr lang="it-IT" sz="2800" dirty="0">
                <a:latin typeface="Montserrat SemiBold" panose="00000700000000000000" pitchFamily="2" charset="0"/>
                <a:sym typeface="Wingdings" panose="05000000000000000000" pitchFamily="2" charset="2"/>
              </a:rPr>
              <a:t></a:t>
            </a:r>
            <a:endParaRPr lang="it-IT" sz="2800" dirty="0">
              <a:latin typeface="Montserrat SemiBold" panose="00000700000000000000" pitchFamily="2" charset="0"/>
            </a:endParaRP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D4F96C6-4544-FC23-4FAA-1F806B8FBCB0}"/>
              </a:ext>
            </a:extLst>
          </p:cNvPr>
          <p:cNvSpPr txBox="1"/>
          <p:nvPr/>
        </p:nvSpPr>
        <p:spPr>
          <a:xfrm>
            <a:off x="1111409" y="3663354"/>
            <a:ext cx="10054853" cy="1052837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>
              <a:lnSpc>
                <a:spcPct val="130000"/>
              </a:lnSpc>
            </a:pP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Il metodo permette di creare e inserire un utente all’interno del database, eseguendo l’istruzione SQL </a:t>
            </a:r>
            <a:r>
              <a:rPr lang="it-IT" sz="20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insert</a:t>
            </a: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E5061719-CAD8-0322-5139-1447F8F696D7}"/>
              </a:ext>
            </a:extLst>
          </p:cNvPr>
          <p:cNvCxnSpPr>
            <a:cxnSpLocks/>
          </p:cNvCxnSpPr>
          <p:nvPr/>
        </p:nvCxnSpPr>
        <p:spPr>
          <a:xfrm>
            <a:off x="882502" y="2255520"/>
            <a:ext cx="0" cy="4038600"/>
          </a:xfrm>
          <a:prstGeom prst="line">
            <a:avLst/>
          </a:prstGeom>
          <a:ln w="12700"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E047689D-4FCF-819B-1AEE-19B8993B1E9A}"/>
              </a:ext>
            </a:extLst>
          </p:cNvPr>
          <p:cNvCxnSpPr/>
          <p:nvPr/>
        </p:nvCxnSpPr>
        <p:spPr>
          <a:xfrm>
            <a:off x="882502" y="2255520"/>
            <a:ext cx="0" cy="472440"/>
          </a:xfrm>
          <a:prstGeom prst="line">
            <a:avLst/>
          </a:prstGeom>
          <a:ln w="38100" cap="rnd">
            <a:solidFill>
              <a:schemeClr val="tx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magine 13">
            <a:extLst>
              <a:ext uri="{FF2B5EF4-FFF2-40B4-BE49-F238E27FC236}">
                <a16:creationId xmlns:a16="http://schemas.microsoft.com/office/drawing/2014/main" id="{1BAB6211-3E53-39DF-38F6-5BDA126076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416" y="1941453"/>
            <a:ext cx="10371078" cy="1319332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5BF15A4C-3520-1231-3FAA-54D3DB316A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1182" y="4642827"/>
            <a:ext cx="2038768" cy="1856531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391F8200-BA80-A1E4-B414-CAB9F5929E5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9663" y="4890205"/>
            <a:ext cx="1446053" cy="1446053"/>
          </a:xfrm>
          <a:prstGeom prst="rect">
            <a:avLst/>
          </a:prstGeom>
        </p:spPr>
      </p:pic>
      <p:sp>
        <p:nvSpPr>
          <p:cNvPr id="12" name="Freccia a destra 11">
            <a:extLst>
              <a:ext uri="{FF2B5EF4-FFF2-40B4-BE49-F238E27FC236}">
                <a16:creationId xmlns:a16="http://schemas.microsoft.com/office/drawing/2014/main" id="{455FCE0C-2BA2-B9E3-6EDE-A69DF2738EA8}"/>
              </a:ext>
            </a:extLst>
          </p:cNvPr>
          <p:cNvSpPr/>
          <p:nvPr/>
        </p:nvSpPr>
        <p:spPr>
          <a:xfrm>
            <a:off x="4649638" y="5270740"/>
            <a:ext cx="2234241" cy="431320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4271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igura a mano libera: forma 12">
            <a:extLst>
              <a:ext uri="{FF2B5EF4-FFF2-40B4-BE49-F238E27FC236}">
                <a16:creationId xmlns:a16="http://schemas.microsoft.com/office/drawing/2014/main" id="{1833DC33-162B-A47D-311F-E8462959FB1C}"/>
              </a:ext>
            </a:extLst>
          </p:cNvPr>
          <p:cNvSpPr/>
          <p:nvPr/>
        </p:nvSpPr>
        <p:spPr>
          <a:xfrm>
            <a:off x="516570" y="1779230"/>
            <a:ext cx="11158860" cy="5078770"/>
          </a:xfrm>
          <a:custGeom>
            <a:avLst/>
            <a:gdLst>
              <a:gd name="connsiteX0" fmla="*/ 145566 w 11158860"/>
              <a:gd name="connsiteY0" fmla="*/ 0 h 5078770"/>
              <a:gd name="connsiteX1" fmla="*/ 11013294 w 11158860"/>
              <a:gd name="connsiteY1" fmla="*/ 0 h 5078770"/>
              <a:gd name="connsiteX2" fmla="*/ 11158860 w 11158860"/>
              <a:gd name="connsiteY2" fmla="*/ 145566 h 5078770"/>
              <a:gd name="connsiteX3" fmla="*/ 11158860 w 11158860"/>
              <a:gd name="connsiteY3" fmla="*/ 5078770 h 5078770"/>
              <a:gd name="connsiteX4" fmla="*/ 0 w 11158860"/>
              <a:gd name="connsiteY4" fmla="*/ 5078770 h 5078770"/>
              <a:gd name="connsiteX5" fmla="*/ 0 w 11158860"/>
              <a:gd name="connsiteY5" fmla="*/ 145566 h 5078770"/>
              <a:gd name="connsiteX6" fmla="*/ 145566 w 11158860"/>
              <a:gd name="connsiteY6" fmla="*/ 0 h 5078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158860" h="5078770">
                <a:moveTo>
                  <a:pt x="145566" y="0"/>
                </a:moveTo>
                <a:lnTo>
                  <a:pt x="11013294" y="0"/>
                </a:lnTo>
                <a:cubicBezTo>
                  <a:pt x="11093688" y="0"/>
                  <a:pt x="11158860" y="65172"/>
                  <a:pt x="11158860" y="145566"/>
                </a:cubicBezTo>
                <a:lnTo>
                  <a:pt x="11158860" y="5078770"/>
                </a:lnTo>
                <a:lnTo>
                  <a:pt x="0" y="5078770"/>
                </a:lnTo>
                <a:lnTo>
                  <a:pt x="0" y="145566"/>
                </a:lnTo>
                <a:cubicBezTo>
                  <a:pt x="0" y="65172"/>
                  <a:pt x="65172" y="0"/>
                  <a:pt x="145566" y="0"/>
                </a:cubicBezTo>
                <a:close/>
              </a:path>
            </a:pathLst>
          </a:custGeom>
          <a:solidFill>
            <a:srgbClr val="F9F9F9"/>
          </a:solidFill>
          <a:ln>
            <a:noFill/>
          </a:ln>
          <a:effectLst>
            <a:outerShdw blurRad="152400" dist="762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it-IT" b="1" dirty="0">
                <a:solidFill>
                  <a:schemeClr val="tx1"/>
                </a:solidFill>
              </a:rPr>
              <a:t>All’interno dell’entità «Evento», applichiamo dei controlli prima di inserirlo nel Database.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92450" y="842751"/>
            <a:ext cx="10982980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Adesso, un po’ di codice </a:t>
            </a:r>
            <a:r>
              <a:rPr lang="it-IT" sz="2800" dirty="0">
                <a:latin typeface="Montserrat SemiBold" panose="00000700000000000000" pitchFamily="2" charset="0"/>
                <a:sym typeface="Wingdings" panose="05000000000000000000" pitchFamily="2" charset="2"/>
              </a:rPr>
              <a:t></a:t>
            </a:r>
            <a:endParaRPr lang="it-IT" sz="2800" dirty="0">
              <a:latin typeface="Montserrat SemiBold" panose="00000700000000000000" pitchFamily="2" charset="0"/>
            </a:endParaRP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E5061719-CAD8-0322-5139-1447F8F696D7}"/>
              </a:ext>
            </a:extLst>
          </p:cNvPr>
          <p:cNvCxnSpPr>
            <a:cxnSpLocks/>
          </p:cNvCxnSpPr>
          <p:nvPr/>
        </p:nvCxnSpPr>
        <p:spPr>
          <a:xfrm>
            <a:off x="882502" y="2255520"/>
            <a:ext cx="0" cy="4038600"/>
          </a:xfrm>
          <a:prstGeom prst="line">
            <a:avLst/>
          </a:prstGeom>
          <a:ln w="12700"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E047689D-4FCF-819B-1AEE-19B8993B1E9A}"/>
              </a:ext>
            </a:extLst>
          </p:cNvPr>
          <p:cNvCxnSpPr/>
          <p:nvPr/>
        </p:nvCxnSpPr>
        <p:spPr>
          <a:xfrm>
            <a:off x="882502" y="5821680"/>
            <a:ext cx="0" cy="472440"/>
          </a:xfrm>
          <a:prstGeom prst="line">
            <a:avLst/>
          </a:prstGeom>
          <a:ln w="38100" cap="rnd">
            <a:solidFill>
              <a:schemeClr val="tx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magine 3">
            <a:extLst>
              <a:ext uri="{FF2B5EF4-FFF2-40B4-BE49-F238E27FC236}">
                <a16:creationId xmlns:a16="http://schemas.microsoft.com/office/drawing/2014/main" id="{291D9D84-A8DA-D9BF-4E99-6EFE860ADE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4952" y="2587106"/>
            <a:ext cx="8997975" cy="1013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53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92450" y="842751"/>
            <a:ext cx="10982980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Perché </a:t>
            </a:r>
            <a:r>
              <a:rPr lang="it-IT" sz="2800" dirty="0" err="1">
                <a:solidFill>
                  <a:schemeClr val="tx2"/>
                </a:solidFill>
                <a:latin typeface="Montserrat SemiBold" panose="00000700000000000000" pitchFamily="2" charset="0"/>
              </a:rPr>
              <a:t>IsolaEvent</a:t>
            </a:r>
            <a:endParaRPr lang="it-IT" sz="2800" dirty="0">
              <a:solidFill>
                <a:schemeClr val="tx2"/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AB3C6D3-C11E-CEFA-CF26-70FFB352DC36}"/>
              </a:ext>
            </a:extLst>
          </p:cNvPr>
          <p:cNvSpPr txBox="1"/>
          <p:nvPr/>
        </p:nvSpPr>
        <p:spPr>
          <a:xfrm>
            <a:off x="516570" y="2063901"/>
            <a:ext cx="11158860" cy="1649767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>
              <a:lnSpc>
                <a:spcPct val="130000"/>
              </a:lnSpc>
            </a:pPr>
            <a:r>
              <a:rPr lang="it-IT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Il progetto </a:t>
            </a:r>
            <a:r>
              <a:rPr lang="it-IT" sz="20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IsolaEvent</a:t>
            </a:r>
            <a:r>
              <a:rPr lang="it-IT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è nato con l’idea di riuscire a organizzare/prenotare eventi in modo semplice e veloce senza alcun tipo problema logistico.</a:t>
            </a:r>
          </a:p>
          <a:p>
            <a:pPr>
              <a:lnSpc>
                <a:spcPct val="130000"/>
              </a:lnSpc>
            </a:pPr>
            <a:r>
              <a:rPr lang="it-IT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Nei futuri aggiornamenti del software contiamo di aumentare la scalabilità, le funzionalità e infine definire un’interfaccia veloce e intuitiva agli utenti per poter interagire con il sistema. </a:t>
            </a:r>
          </a:p>
        </p:txBody>
      </p:sp>
    </p:spTree>
    <p:extLst>
      <p:ext uri="{BB962C8B-B14F-4D97-AF65-F5344CB8AC3E}">
        <p14:creationId xmlns:p14="http://schemas.microsoft.com/office/powerpoint/2010/main" val="674126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Segnaposto immagine 17" descr="Immagine che contiene persona, albero, esterni, uomo&#10;&#10;Descrizione generata automaticamente">
            <a:extLst>
              <a:ext uri="{FF2B5EF4-FFF2-40B4-BE49-F238E27FC236}">
                <a16:creationId xmlns:a16="http://schemas.microsoft.com/office/drawing/2014/main" id="{19ABE09F-F2C1-C66A-E99B-4A636804FB9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3" r="3623"/>
          <a:stretch>
            <a:fillRect/>
          </a:stretch>
        </p:blipFill>
        <p:spPr>
          <a:xfrm>
            <a:off x="1971675" y="2360613"/>
            <a:ext cx="1657350" cy="1658937"/>
          </a:xfrm>
        </p:spPr>
      </p:pic>
      <p:pic>
        <p:nvPicPr>
          <p:cNvPr id="32" name="Segnaposto immagine 31" descr="Immagine che contiene persona, uomo, occhiali, inpiedi&#10;&#10;Descrizione generata automaticamente">
            <a:extLst>
              <a:ext uri="{FF2B5EF4-FFF2-40B4-BE49-F238E27FC236}">
                <a16:creationId xmlns:a16="http://schemas.microsoft.com/office/drawing/2014/main" id="{018C23C6-6681-2CE6-A421-B6F3990028D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10" b="8110"/>
          <a:stretch>
            <a:fillRect/>
          </a:stretch>
        </p:blipFill>
        <p:spPr>
          <a:xfrm>
            <a:off x="4168775" y="2360613"/>
            <a:ext cx="1657350" cy="1658937"/>
          </a:xfrm>
        </p:spPr>
      </p:pic>
      <p:pic>
        <p:nvPicPr>
          <p:cNvPr id="24" name="Segnaposto immagine 23" descr="Immagine che contiene uomo, persona, abbigliamento, tuta&#10;&#10;Descrizione generata automaticamente">
            <a:extLst>
              <a:ext uri="{FF2B5EF4-FFF2-40B4-BE49-F238E27FC236}">
                <a16:creationId xmlns:a16="http://schemas.microsoft.com/office/drawing/2014/main" id="{9C0BC862-79F2-8C1A-29C6-B47239AE401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01" b="16901"/>
          <a:stretch>
            <a:fillRect/>
          </a:stretch>
        </p:blipFill>
        <p:spPr>
          <a:xfrm>
            <a:off x="6365875" y="2360613"/>
            <a:ext cx="1657350" cy="1658937"/>
          </a:xfrm>
        </p:spPr>
      </p:pic>
      <p:pic>
        <p:nvPicPr>
          <p:cNvPr id="30" name="Segnaposto immagine 29" descr="Immagine che contiene donna, sorridente, parrucchino&#10;&#10;Descrizione generata automaticamente">
            <a:extLst>
              <a:ext uri="{FF2B5EF4-FFF2-40B4-BE49-F238E27FC236}">
                <a16:creationId xmlns:a16="http://schemas.microsoft.com/office/drawing/2014/main" id="{A0A73D10-8C50-4E03-DA82-97280F0B33E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33" b="12033"/>
          <a:stretch>
            <a:fillRect/>
          </a:stretch>
        </p:blipFill>
        <p:spPr>
          <a:xfrm>
            <a:off x="8562975" y="2360613"/>
            <a:ext cx="1657350" cy="1658937"/>
          </a:xfr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FE6011D-9D10-BD06-0046-310CB1CC22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B3142F48-FB63-D277-7141-E3F9D5B2956B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CF67EB4-FF68-816B-CE3C-7FDF9C05877E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F76166D-8BFC-0583-9295-C8D847CF592D}"/>
              </a:ext>
            </a:extLst>
          </p:cNvPr>
          <p:cNvSpPr txBox="1"/>
          <p:nvPr/>
        </p:nvSpPr>
        <p:spPr>
          <a:xfrm>
            <a:off x="692450" y="842751"/>
            <a:ext cx="10982980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Il team</a:t>
            </a:r>
          </a:p>
        </p:txBody>
      </p:sp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DFB29155-A4D9-9D59-2D18-124BE80E9F4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E34CB1A-C9FE-0552-F30B-711651A41A38}"/>
              </a:ext>
            </a:extLst>
          </p:cNvPr>
          <p:cNvSpPr txBox="1"/>
          <p:nvPr/>
        </p:nvSpPr>
        <p:spPr>
          <a:xfrm>
            <a:off x="1970962" y="4088260"/>
            <a:ext cx="1738396" cy="468796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algn="ctr">
              <a:lnSpc>
                <a:spcPct val="130000"/>
              </a:lnSpc>
            </a:pPr>
            <a:r>
              <a:rPr lang="it-IT" sz="1400" dirty="0">
                <a:solidFill>
                  <a:schemeClr val="tx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Salvatore </a:t>
            </a:r>
          </a:p>
          <a:p>
            <a:pPr algn="ctr">
              <a:lnSpc>
                <a:spcPct val="130000"/>
              </a:lnSpc>
            </a:pPr>
            <a:r>
              <a:rPr lang="it-IT" sz="1400" dirty="0">
                <a:solidFill>
                  <a:schemeClr val="tx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Piemonte</a:t>
            </a:r>
          </a:p>
          <a:p>
            <a:pPr algn="ctr">
              <a:lnSpc>
                <a:spcPct val="130000"/>
              </a:lnSpc>
            </a:pPr>
            <a:endParaRPr lang="it-IT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endParaRPr lang="it-IT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73E98FB-D6F8-35E7-C914-9CD98115A4A6}"/>
              </a:ext>
            </a:extLst>
          </p:cNvPr>
          <p:cNvSpPr txBox="1"/>
          <p:nvPr/>
        </p:nvSpPr>
        <p:spPr>
          <a:xfrm>
            <a:off x="4168253" y="4088260"/>
            <a:ext cx="1658203" cy="751160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algn="ctr">
              <a:lnSpc>
                <a:spcPct val="130000"/>
              </a:lnSpc>
            </a:pPr>
            <a:r>
              <a:rPr lang="it-IT" sz="1400" dirty="0">
                <a:solidFill>
                  <a:schemeClr val="tx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Alfio Alessandro Privitera</a:t>
            </a:r>
          </a:p>
          <a:p>
            <a:pPr algn="ctr">
              <a:lnSpc>
                <a:spcPct val="130000"/>
              </a:lnSpc>
            </a:pPr>
            <a:endParaRPr lang="it-IT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2A0173C-F7C7-8EA1-CB3E-F74D4933037D}"/>
              </a:ext>
            </a:extLst>
          </p:cNvPr>
          <p:cNvSpPr txBox="1"/>
          <p:nvPr/>
        </p:nvSpPr>
        <p:spPr>
          <a:xfrm>
            <a:off x="6365543" y="4088260"/>
            <a:ext cx="1658203" cy="980356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algn="ctr">
              <a:lnSpc>
                <a:spcPct val="130000"/>
              </a:lnSpc>
            </a:pPr>
            <a:r>
              <a:rPr lang="it-IT" sz="1400" dirty="0">
                <a:solidFill>
                  <a:schemeClr val="tx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Dino </a:t>
            </a:r>
          </a:p>
          <a:p>
            <a:pPr algn="ctr">
              <a:lnSpc>
                <a:spcPct val="130000"/>
              </a:lnSpc>
            </a:pPr>
            <a:r>
              <a:rPr lang="it-IT" sz="1400" dirty="0">
                <a:solidFill>
                  <a:schemeClr val="tx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Lanza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C527A0FC-842F-89AB-669C-FB981B068EFB}"/>
              </a:ext>
            </a:extLst>
          </p:cNvPr>
          <p:cNvSpPr txBox="1"/>
          <p:nvPr/>
        </p:nvSpPr>
        <p:spPr>
          <a:xfrm>
            <a:off x="8562833" y="4088259"/>
            <a:ext cx="1658203" cy="468797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algn="ctr">
              <a:lnSpc>
                <a:spcPct val="130000"/>
              </a:lnSpc>
            </a:pPr>
            <a:r>
              <a:rPr lang="it-IT" sz="1400" dirty="0">
                <a:solidFill>
                  <a:schemeClr val="tx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Chiara </a:t>
            </a:r>
          </a:p>
          <a:p>
            <a:pPr algn="ctr">
              <a:lnSpc>
                <a:spcPct val="130000"/>
              </a:lnSpc>
            </a:pPr>
            <a:r>
              <a:rPr lang="it-IT" sz="1400" dirty="0">
                <a:solidFill>
                  <a:schemeClr val="tx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Città</a:t>
            </a:r>
          </a:p>
        </p:txBody>
      </p:sp>
    </p:spTree>
    <p:extLst>
      <p:ext uri="{BB962C8B-B14F-4D97-AF65-F5344CB8AC3E}">
        <p14:creationId xmlns:p14="http://schemas.microsoft.com/office/powerpoint/2010/main" val="21843007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02E7BF1-DFD0-7FFE-07CA-FFBA55FEEE01}"/>
              </a:ext>
            </a:extLst>
          </p:cNvPr>
          <p:cNvSpPr txBox="1"/>
          <p:nvPr/>
        </p:nvSpPr>
        <p:spPr>
          <a:xfrm>
            <a:off x="422031" y="410309"/>
            <a:ext cx="1157163" cy="2619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1200" dirty="0">
                <a:solidFill>
                  <a:schemeClr val="bg1"/>
                </a:solidFill>
                <a:latin typeface="Montserrat" panose="00000500000000000000" pitchFamily="2" charset="0"/>
              </a:rPr>
              <a:t>Code to Work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19225C8-A531-6B7E-E83F-E8763BF01F7F}"/>
              </a:ext>
            </a:extLst>
          </p:cNvPr>
          <p:cNvSpPr txBox="1"/>
          <p:nvPr/>
        </p:nvSpPr>
        <p:spPr>
          <a:xfrm>
            <a:off x="422031" y="1504730"/>
            <a:ext cx="7902460" cy="965580"/>
          </a:xfrm>
          <a:prstGeom prst="rect">
            <a:avLst/>
          </a:prstGeom>
          <a:noFill/>
        </p:spPr>
        <p:txBody>
          <a:bodyPr wrap="none" rtlCol="0" anchor="b">
            <a:noAutofit/>
          </a:bodyPr>
          <a:lstStyle/>
          <a:p>
            <a:r>
              <a:rPr lang="it-IT" sz="6000" dirty="0">
                <a:solidFill>
                  <a:schemeClr val="bg1"/>
                </a:solidFill>
                <a:latin typeface="Montserrat SemiBold" panose="00000700000000000000" pitchFamily="2" charset="0"/>
              </a:rPr>
              <a:t>Grazie per l’attenzione!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947E6E12-43B0-92BA-7B74-6B77209EFA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334" y="152318"/>
            <a:ext cx="1561285" cy="785609"/>
          </a:xfrm>
          <a:prstGeom prst="rect">
            <a:avLst/>
          </a:prstGeom>
        </p:spPr>
      </p:pic>
      <p:pic>
        <p:nvPicPr>
          <p:cNvPr id="7" name="Immagine 6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290ED9A3-F2D7-72C0-F45E-BEB1880C1B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412" y="3057263"/>
            <a:ext cx="914400" cy="91440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3420E9F-3BC7-5E2A-8600-525E907BAF3C}"/>
              </a:ext>
            </a:extLst>
          </p:cNvPr>
          <p:cNvSpPr txBox="1"/>
          <p:nvPr/>
        </p:nvSpPr>
        <p:spPr>
          <a:xfrm>
            <a:off x="2132134" y="2789540"/>
            <a:ext cx="448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B0F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https://github.com/GingermanSP7/IsolaEvent</a:t>
            </a:r>
            <a:endParaRPr lang="it-IT" dirty="0">
              <a:solidFill>
                <a:srgbClr val="00B0F0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918035A-A615-DB8A-A160-2191DA6A9628}"/>
              </a:ext>
            </a:extLst>
          </p:cNvPr>
          <p:cNvSpPr txBox="1"/>
          <p:nvPr/>
        </p:nvSpPr>
        <p:spPr>
          <a:xfrm>
            <a:off x="1082679" y="2789540"/>
            <a:ext cx="1055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Progetto: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4DB5DCC-9CF3-310D-0FBB-1893CF182CD6}"/>
              </a:ext>
            </a:extLst>
          </p:cNvPr>
          <p:cNvSpPr txBox="1"/>
          <p:nvPr/>
        </p:nvSpPr>
        <p:spPr>
          <a:xfrm>
            <a:off x="1082679" y="3773255"/>
            <a:ext cx="277890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https://github.com/TheDuke22</a:t>
            </a:r>
            <a:endParaRPr lang="it-IT" sz="1200" dirty="0">
              <a:solidFill>
                <a:schemeClr val="bg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E8FA643-53BB-6A31-D915-9B139CDBFC20}"/>
              </a:ext>
            </a:extLst>
          </p:cNvPr>
          <p:cNvSpPr txBox="1"/>
          <p:nvPr/>
        </p:nvSpPr>
        <p:spPr>
          <a:xfrm>
            <a:off x="1082679" y="3329797"/>
            <a:ext cx="1500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 nostri profili: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9F7C284-F490-FC7B-695A-6EB9AC46B90B}"/>
              </a:ext>
            </a:extLst>
          </p:cNvPr>
          <p:cNvSpPr txBox="1"/>
          <p:nvPr/>
        </p:nvSpPr>
        <p:spPr>
          <a:xfrm>
            <a:off x="1082679" y="4036513"/>
            <a:ext cx="21293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https://github.com/chiaracit</a:t>
            </a:r>
            <a:endParaRPr lang="it-IT" sz="1200" dirty="0">
              <a:solidFill>
                <a:schemeClr val="bg1"/>
              </a:solidFill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815E7BD-CC6C-0809-3BE3-13A6EEE9480E}"/>
              </a:ext>
            </a:extLst>
          </p:cNvPr>
          <p:cNvSpPr txBox="1"/>
          <p:nvPr/>
        </p:nvSpPr>
        <p:spPr>
          <a:xfrm>
            <a:off x="1082679" y="4309047"/>
            <a:ext cx="25219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bg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https://github.com/GingermanSP7</a:t>
            </a:r>
            <a:endParaRPr lang="it-IT" sz="1200" dirty="0">
              <a:solidFill>
                <a:schemeClr val="bg1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064DA45-2CFA-2FF3-4EEB-63E7DFDA1B21}"/>
              </a:ext>
            </a:extLst>
          </p:cNvPr>
          <p:cNvSpPr txBox="1"/>
          <p:nvPr/>
        </p:nvSpPr>
        <p:spPr>
          <a:xfrm>
            <a:off x="1082679" y="4586046"/>
            <a:ext cx="19744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bg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https://github.com/AlfioA</a:t>
            </a:r>
            <a:endParaRPr lang="it-IT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2748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84286" y="850969"/>
            <a:ext cx="5411714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Quante volte vi è capitato di:</a:t>
            </a: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D4F96C6-4544-FC23-4FAA-1F806B8FBCB0}"/>
              </a:ext>
            </a:extLst>
          </p:cNvPr>
          <p:cNvSpPr txBox="1"/>
          <p:nvPr/>
        </p:nvSpPr>
        <p:spPr>
          <a:xfrm>
            <a:off x="516570" y="1699578"/>
            <a:ext cx="11158860" cy="845214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q"/>
            </a:pPr>
            <a:r>
              <a:rPr lang="it-IT" sz="3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Attendere al telefono </a:t>
            </a:r>
          </a:p>
        </p:txBody>
      </p:sp>
      <p:pic>
        <p:nvPicPr>
          <p:cNvPr id="4" name="Immagine 3" descr="Immagine che contiene persona&#10;&#10;Descrizione generata automaticamente">
            <a:extLst>
              <a:ext uri="{FF2B5EF4-FFF2-40B4-BE49-F238E27FC236}">
                <a16:creationId xmlns:a16="http://schemas.microsoft.com/office/drawing/2014/main" id="{190AD50A-AA11-85BB-3ECD-45E82E957A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939" y="2846720"/>
            <a:ext cx="5110827" cy="3407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325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84286" y="850969"/>
            <a:ext cx="5411714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Quante volte vi è capitato di:</a:t>
            </a: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D4F96C6-4544-FC23-4FAA-1F806B8FBCB0}"/>
              </a:ext>
            </a:extLst>
          </p:cNvPr>
          <p:cNvSpPr txBox="1"/>
          <p:nvPr/>
        </p:nvSpPr>
        <p:spPr>
          <a:xfrm>
            <a:off x="516570" y="1730346"/>
            <a:ext cx="11158860" cy="698858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q"/>
            </a:pPr>
            <a:r>
              <a:rPr lang="it-IT" sz="3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Perdere tempo in code infinite</a:t>
            </a:r>
          </a:p>
        </p:txBody>
      </p:sp>
      <p:pic>
        <p:nvPicPr>
          <p:cNvPr id="6" name="Immagine 5" descr="Immagine che contiene interni, giallo&#10;&#10;Descrizione generata automaticamente">
            <a:extLst>
              <a:ext uri="{FF2B5EF4-FFF2-40B4-BE49-F238E27FC236}">
                <a16:creationId xmlns:a16="http://schemas.microsoft.com/office/drawing/2014/main" id="{507BB254-D3AF-1C3A-DFB1-7DF4F1CBC5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6090" y="2797079"/>
            <a:ext cx="4859820" cy="364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999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84286" y="850969"/>
            <a:ext cx="5411714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Quante volte vi è capitato di:</a:t>
            </a: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D4F96C6-4544-FC23-4FAA-1F806B8FBCB0}"/>
              </a:ext>
            </a:extLst>
          </p:cNvPr>
          <p:cNvSpPr txBox="1"/>
          <p:nvPr/>
        </p:nvSpPr>
        <p:spPr>
          <a:xfrm>
            <a:off x="516570" y="1629426"/>
            <a:ext cx="11158860" cy="886518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q"/>
            </a:pPr>
            <a:r>
              <a:rPr lang="it-IT" sz="3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Ricevere informazioni poco chiare</a:t>
            </a:r>
          </a:p>
        </p:txBody>
      </p:sp>
      <p:pic>
        <p:nvPicPr>
          <p:cNvPr id="9" name="Immagine 8" descr="Immagine che contiene persona&#10;&#10;Descrizione generata automaticamente">
            <a:extLst>
              <a:ext uri="{FF2B5EF4-FFF2-40B4-BE49-F238E27FC236}">
                <a16:creationId xmlns:a16="http://schemas.microsoft.com/office/drawing/2014/main" id="{F3EB208E-9569-A5DD-B64A-19F8A8576C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4095" y="2515944"/>
            <a:ext cx="5043810" cy="3362540"/>
          </a:xfrm>
          <a:prstGeom prst="rect">
            <a:avLst/>
          </a:prstGeom>
        </p:spPr>
      </p:pic>
      <p:sp>
        <p:nvSpPr>
          <p:cNvPr id="12" name="Nuvola 11">
            <a:extLst>
              <a:ext uri="{FF2B5EF4-FFF2-40B4-BE49-F238E27FC236}">
                <a16:creationId xmlns:a16="http://schemas.microsoft.com/office/drawing/2014/main" id="{7FB320B4-0D4F-782F-556C-3943F2BD8D0C}"/>
              </a:ext>
            </a:extLst>
          </p:cNvPr>
          <p:cNvSpPr/>
          <p:nvPr/>
        </p:nvSpPr>
        <p:spPr>
          <a:xfrm>
            <a:off x="7065034" y="2515944"/>
            <a:ext cx="1837426" cy="1076195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1943854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92450" y="3194602"/>
            <a:ext cx="3928536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Richieste del cliente</a:t>
            </a: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3364250"/>
            <a:ext cx="167716" cy="194820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D4F96C6-4544-FC23-4FAA-1F806B8FBCB0}"/>
              </a:ext>
            </a:extLst>
          </p:cNvPr>
          <p:cNvSpPr txBox="1"/>
          <p:nvPr/>
        </p:nvSpPr>
        <p:spPr>
          <a:xfrm>
            <a:off x="5396594" y="1457327"/>
            <a:ext cx="6278836" cy="4008666"/>
          </a:xfrm>
          <a:prstGeom prst="rect">
            <a:avLst/>
          </a:prstGeom>
          <a:noFill/>
        </p:spPr>
        <p:txBody>
          <a:bodyPr wrap="square" lIns="0" rIns="0" rtlCol="0" anchor="ctr">
            <a:noAutofit/>
          </a:bodyPr>
          <a:lstStyle/>
          <a:p>
            <a:pPr marL="285750" indent="-285750">
              <a:lnSpc>
                <a:spcPct val="130000"/>
              </a:lnSpc>
              <a:spcAft>
                <a:spcPts val="12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Creazione di un evento</a:t>
            </a:r>
          </a:p>
          <a:p>
            <a:pPr marL="285750" indent="-285750">
              <a:lnSpc>
                <a:spcPct val="130000"/>
              </a:lnSpc>
              <a:spcAft>
                <a:spcPts val="12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Possibilità di potersi prenotare a un evento</a:t>
            </a:r>
          </a:p>
          <a:p>
            <a:pPr marL="285750" indent="-285750">
              <a:lnSpc>
                <a:spcPct val="130000"/>
              </a:lnSpc>
              <a:spcAft>
                <a:spcPts val="12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Ottenere la lista degli eventi in programma e disponibili</a:t>
            </a:r>
          </a:p>
          <a:p>
            <a:pPr marL="285750" indent="-285750">
              <a:lnSpc>
                <a:spcPct val="130000"/>
              </a:lnSpc>
              <a:spcAft>
                <a:spcPts val="12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Creare un sistema di valutazione per l'organizzatore</a:t>
            </a:r>
          </a:p>
          <a:p>
            <a:pPr marL="285750" indent="-285750">
              <a:lnSpc>
                <a:spcPct val="130000"/>
              </a:lnSpc>
              <a:spcAft>
                <a:spcPts val="12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Creazione di una </a:t>
            </a:r>
            <a:r>
              <a:rPr lang="it-IT" sz="20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wishlist</a:t>
            </a: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di eventi a cui l’utente è interessato</a:t>
            </a:r>
          </a:p>
        </p:txBody>
      </p:sp>
    </p:spTree>
    <p:extLst>
      <p:ext uri="{BB962C8B-B14F-4D97-AF65-F5344CB8AC3E}">
        <p14:creationId xmlns:p14="http://schemas.microsoft.com/office/powerpoint/2010/main" val="3138356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92450" y="842751"/>
            <a:ext cx="10982980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Suddivisione del lavoro in macro task</a:t>
            </a: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8C7F98FF-6BCD-A44D-77B6-C2404240AA6F}"/>
              </a:ext>
            </a:extLst>
          </p:cNvPr>
          <p:cNvSpPr txBox="1"/>
          <p:nvPr/>
        </p:nvSpPr>
        <p:spPr>
          <a:xfrm>
            <a:off x="516570" y="2098221"/>
            <a:ext cx="6651981" cy="3917028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Progettazione dello Schema E-R</a:t>
            </a:r>
          </a:p>
          <a:p>
            <a:pPr>
              <a:lnSpc>
                <a:spcPct val="130000"/>
              </a:lnSpc>
            </a:pPr>
            <a:endParaRPr lang="it-IT" sz="20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Implementazione del Database</a:t>
            </a:r>
          </a:p>
          <a:p>
            <a:pPr>
              <a:lnSpc>
                <a:spcPct val="130000"/>
              </a:lnSpc>
            </a:pPr>
            <a:endParaRPr lang="it-IT" sz="20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Implementazione </a:t>
            </a:r>
            <a:r>
              <a:rPr lang="it-IT" sz="20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dell’application</a:t>
            </a: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server</a:t>
            </a:r>
          </a:p>
          <a:p>
            <a:pPr>
              <a:lnSpc>
                <a:spcPct val="130000"/>
              </a:lnSpc>
            </a:pPr>
            <a:endParaRPr lang="it-IT" sz="20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Testing e creazione della documentazione finale</a:t>
            </a: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endParaRPr lang="it-IT" sz="20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endParaRPr lang="it-IT" sz="20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endParaRPr lang="it-IT" sz="20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266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92450" y="842751"/>
            <a:ext cx="10982980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Suddivisione del lavoro in macro task</a:t>
            </a: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8C7F98FF-6BCD-A44D-77B6-C2404240AA6F}"/>
              </a:ext>
            </a:extLst>
          </p:cNvPr>
          <p:cNvSpPr txBox="1"/>
          <p:nvPr/>
        </p:nvSpPr>
        <p:spPr>
          <a:xfrm>
            <a:off x="516570" y="2098221"/>
            <a:ext cx="5579431" cy="3917028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Progettazione dello Schema E-R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5895DD4-FDC5-FFAF-2FE0-BC6D6265ED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023" y="2546684"/>
            <a:ext cx="10742832" cy="406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506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92450" y="842751"/>
            <a:ext cx="10982980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Suddivisione del lavoro in macro task</a:t>
            </a: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57" name="CasellaDiTesto 56">
            <a:extLst>
              <a:ext uri="{FF2B5EF4-FFF2-40B4-BE49-F238E27FC236}">
                <a16:creationId xmlns:a16="http://schemas.microsoft.com/office/drawing/2014/main" id="{520EEBF2-FF2F-AE7F-0A32-B1B0BACCB949}"/>
              </a:ext>
            </a:extLst>
          </p:cNvPr>
          <p:cNvSpPr txBox="1"/>
          <p:nvPr/>
        </p:nvSpPr>
        <p:spPr>
          <a:xfrm>
            <a:off x="405703" y="1779230"/>
            <a:ext cx="5322237" cy="541276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Implementazione del Database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4D8D89BD-5B17-C785-D4F1-EC9952E54B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8409" y="2444289"/>
            <a:ext cx="4279062" cy="3911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538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92450" y="842751"/>
            <a:ext cx="10982980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400" dirty="0">
                <a:solidFill>
                  <a:schemeClr val="tx2"/>
                </a:solidFill>
                <a:latin typeface="Montserrat SemiBold" panose="00000700000000000000" pitchFamily="2" charset="0"/>
              </a:rPr>
              <a:t>Suddivisione del lavoro in macro task</a:t>
            </a: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57" name="CasellaDiTesto 56">
            <a:extLst>
              <a:ext uri="{FF2B5EF4-FFF2-40B4-BE49-F238E27FC236}">
                <a16:creationId xmlns:a16="http://schemas.microsoft.com/office/drawing/2014/main" id="{520EEBF2-FF2F-AE7F-0A32-B1B0BACCB949}"/>
              </a:ext>
            </a:extLst>
          </p:cNvPr>
          <p:cNvSpPr txBox="1"/>
          <p:nvPr/>
        </p:nvSpPr>
        <p:spPr>
          <a:xfrm>
            <a:off x="600428" y="2486417"/>
            <a:ext cx="5348116" cy="858328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Implementazione </a:t>
            </a:r>
            <a:r>
              <a:rPr lang="it-IT" sz="20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dell’application</a:t>
            </a: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server</a:t>
            </a:r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4AF90E49-F241-BA52-D9ED-0851F14727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704" y="842751"/>
            <a:ext cx="4990310" cy="5670188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944F3DD8-1A80-DB3D-41AD-6A8F575435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710" y="3786740"/>
            <a:ext cx="3336102" cy="1751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91332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Personalizzato 20">
      <a:dk1>
        <a:srgbClr val="280427"/>
      </a:dk1>
      <a:lt1>
        <a:sysClr val="window" lastClr="FFFFFF"/>
      </a:lt1>
      <a:dk2>
        <a:srgbClr val="F01A5C"/>
      </a:dk2>
      <a:lt2>
        <a:srgbClr val="8F1452"/>
      </a:lt2>
      <a:accent1>
        <a:srgbClr val="521150"/>
      </a:accent1>
      <a:accent2>
        <a:srgbClr val="ED7D31"/>
      </a:accent2>
      <a:accent3>
        <a:srgbClr val="F2F2F2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517</TotalTime>
  <Words>359</Words>
  <Application>Microsoft Office PowerPoint</Application>
  <PresentationFormat>Widescreen</PresentationFormat>
  <Paragraphs>72</Paragraphs>
  <Slides>16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5" baseType="lpstr">
      <vt:lpstr>Arial</vt:lpstr>
      <vt:lpstr>Calibri</vt:lpstr>
      <vt:lpstr>Calibri Light</vt:lpstr>
      <vt:lpstr>Montserrat</vt:lpstr>
      <vt:lpstr>Montserrat SemiBold</vt:lpstr>
      <vt:lpstr>Open Sans</vt:lpstr>
      <vt:lpstr>Open Sans SemiBold</vt:lpstr>
      <vt:lpstr>Wingdings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Andrea Pesci</dc:creator>
  <cp:lastModifiedBy>SALVATORE PIEMONTE</cp:lastModifiedBy>
  <cp:revision>17</cp:revision>
  <dcterms:created xsi:type="dcterms:W3CDTF">2022-06-09T14:02:13Z</dcterms:created>
  <dcterms:modified xsi:type="dcterms:W3CDTF">2022-06-20T08:19:13Z</dcterms:modified>
</cp:coreProperties>
</file>

<file path=docProps/thumbnail.jpeg>
</file>